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handoutMasterIdLst>
    <p:handoutMasterId r:id="rId7"/>
  </p:handoutMasterIdLst>
  <p:sldIdLst>
    <p:sldId id="256" r:id="rId2"/>
    <p:sldId id="259" r:id="rId3"/>
    <p:sldId id="258" r:id="rId4"/>
    <p:sldId id="260" r:id="rId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7" d="100"/>
          <a:sy n="97"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170355" cy="481524"/>
          </a:xfrm>
          <a:prstGeom prst="rect">
            <a:avLst/>
          </a:prstGeom>
        </p:spPr>
        <p:txBody>
          <a:bodyPr vert="horz" lIns="93883" tIns="46943" rIns="93883" bIns="46943" rtlCol="0"/>
          <a:lstStyle>
            <a:lvl1pPr algn="l">
              <a:defRPr sz="1300"/>
            </a:lvl1pPr>
          </a:lstStyle>
          <a:p>
            <a:endParaRPr lang="fr-CA"/>
          </a:p>
        </p:txBody>
      </p:sp>
      <p:sp>
        <p:nvSpPr>
          <p:cNvPr id="3" name="Espace réservé de la date 2"/>
          <p:cNvSpPr>
            <a:spLocks noGrp="1"/>
          </p:cNvSpPr>
          <p:nvPr>
            <p:ph type="dt" sz="quarter" idx="1"/>
          </p:nvPr>
        </p:nvSpPr>
        <p:spPr>
          <a:xfrm>
            <a:off x="4143211" y="0"/>
            <a:ext cx="3170355" cy="481524"/>
          </a:xfrm>
          <a:prstGeom prst="rect">
            <a:avLst/>
          </a:prstGeom>
        </p:spPr>
        <p:txBody>
          <a:bodyPr vert="horz" lIns="93883" tIns="46943" rIns="93883" bIns="46943" rtlCol="0"/>
          <a:lstStyle>
            <a:lvl1pPr algn="r">
              <a:defRPr sz="1300"/>
            </a:lvl1pPr>
          </a:lstStyle>
          <a:p>
            <a:fld id="{346C0DFE-FBC1-4018-88C3-03ABA9777FC0}" type="datetimeFigureOut">
              <a:rPr lang="fr-CA" smtClean="0"/>
              <a:t>2015-01-26</a:t>
            </a:fld>
            <a:endParaRPr lang="fr-CA"/>
          </a:p>
        </p:txBody>
      </p:sp>
      <p:sp>
        <p:nvSpPr>
          <p:cNvPr id="4" name="Espace réservé du pied de page 3"/>
          <p:cNvSpPr>
            <a:spLocks noGrp="1"/>
          </p:cNvSpPr>
          <p:nvPr>
            <p:ph type="ftr" sz="quarter" idx="2"/>
          </p:nvPr>
        </p:nvSpPr>
        <p:spPr>
          <a:xfrm>
            <a:off x="1" y="9119676"/>
            <a:ext cx="3170355" cy="481524"/>
          </a:xfrm>
          <a:prstGeom prst="rect">
            <a:avLst/>
          </a:prstGeom>
        </p:spPr>
        <p:txBody>
          <a:bodyPr vert="horz" lIns="93883" tIns="46943" rIns="93883" bIns="46943"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211" y="9119676"/>
            <a:ext cx="3170355" cy="481524"/>
          </a:xfrm>
          <a:prstGeom prst="rect">
            <a:avLst/>
          </a:prstGeom>
        </p:spPr>
        <p:txBody>
          <a:bodyPr vert="horz" lIns="93883" tIns="46943" rIns="93883" bIns="46943" rtlCol="0" anchor="b"/>
          <a:lstStyle>
            <a:lvl1pPr algn="r">
              <a:defRPr sz="1300"/>
            </a:lvl1pPr>
          </a:lstStyle>
          <a:p>
            <a:fld id="{12FC4B39-7E5F-4CC7-B432-293603C26EC9}" type="slidenum">
              <a:rPr lang="fr-CA" smtClean="0"/>
              <a:t>‹N°›</a:t>
            </a:fld>
            <a:endParaRPr lang="fr-CA"/>
          </a:p>
        </p:txBody>
      </p:sp>
    </p:spTree>
    <p:extLst>
      <p:ext uri="{BB962C8B-B14F-4D97-AF65-F5344CB8AC3E}">
        <p14:creationId xmlns:p14="http://schemas.microsoft.com/office/powerpoint/2010/main" val="228009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170355" cy="481524"/>
          </a:xfrm>
          <a:prstGeom prst="rect">
            <a:avLst/>
          </a:prstGeom>
        </p:spPr>
        <p:txBody>
          <a:bodyPr vert="horz" lIns="93883" tIns="46943" rIns="93883" bIns="46943" rtlCol="0"/>
          <a:lstStyle>
            <a:lvl1pPr algn="l">
              <a:defRPr sz="1300"/>
            </a:lvl1pPr>
          </a:lstStyle>
          <a:p>
            <a:endParaRPr lang="fr-CA"/>
          </a:p>
        </p:txBody>
      </p:sp>
      <p:sp>
        <p:nvSpPr>
          <p:cNvPr id="3" name="Espace réservé de la date 2"/>
          <p:cNvSpPr>
            <a:spLocks noGrp="1"/>
          </p:cNvSpPr>
          <p:nvPr>
            <p:ph type="dt" idx="1"/>
          </p:nvPr>
        </p:nvSpPr>
        <p:spPr>
          <a:xfrm>
            <a:off x="4143211" y="0"/>
            <a:ext cx="3170355" cy="481524"/>
          </a:xfrm>
          <a:prstGeom prst="rect">
            <a:avLst/>
          </a:prstGeom>
        </p:spPr>
        <p:txBody>
          <a:bodyPr vert="horz" lIns="93883" tIns="46943" rIns="93883" bIns="46943" rtlCol="0"/>
          <a:lstStyle>
            <a:lvl1pPr algn="r">
              <a:defRPr sz="1300"/>
            </a:lvl1pPr>
          </a:lstStyle>
          <a:p>
            <a:fld id="{A69378A8-65C7-4EA1-B4D4-1C1CD4F0E325}" type="datetimeFigureOut">
              <a:rPr lang="fr-CA" smtClean="0"/>
              <a:t>2015-01-26</a:t>
            </a:fld>
            <a:endParaRPr lang="fr-CA"/>
          </a:p>
        </p:txBody>
      </p:sp>
      <p:sp>
        <p:nvSpPr>
          <p:cNvPr id="4" name="Espace réservé de l'image des diapositives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3883" tIns="46943" rIns="93883" bIns="46943" rtlCol="0" anchor="ctr"/>
          <a:lstStyle/>
          <a:p>
            <a:endParaRPr lang="fr-CA"/>
          </a:p>
        </p:txBody>
      </p:sp>
      <p:sp>
        <p:nvSpPr>
          <p:cNvPr id="5" name="Espace réservé des commentaires 4"/>
          <p:cNvSpPr>
            <a:spLocks noGrp="1"/>
          </p:cNvSpPr>
          <p:nvPr>
            <p:ph type="body" sz="quarter" idx="3"/>
          </p:nvPr>
        </p:nvSpPr>
        <p:spPr>
          <a:xfrm>
            <a:off x="730869" y="4620030"/>
            <a:ext cx="5853467" cy="3780614"/>
          </a:xfrm>
          <a:prstGeom prst="rect">
            <a:avLst/>
          </a:prstGeom>
        </p:spPr>
        <p:txBody>
          <a:bodyPr vert="horz" lIns="93883" tIns="46943" rIns="93883" bIns="4694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9119676"/>
            <a:ext cx="3170355" cy="481524"/>
          </a:xfrm>
          <a:prstGeom prst="rect">
            <a:avLst/>
          </a:prstGeom>
        </p:spPr>
        <p:txBody>
          <a:bodyPr vert="horz" lIns="93883" tIns="46943" rIns="93883" bIns="46943"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211" y="9119676"/>
            <a:ext cx="3170355" cy="481524"/>
          </a:xfrm>
          <a:prstGeom prst="rect">
            <a:avLst/>
          </a:prstGeom>
        </p:spPr>
        <p:txBody>
          <a:bodyPr vert="horz" lIns="93883" tIns="46943" rIns="93883" bIns="46943" rtlCol="0" anchor="b"/>
          <a:lstStyle>
            <a:lvl1pPr algn="r">
              <a:defRPr sz="1300"/>
            </a:lvl1pPr>
          </a:lstStyle>
          <a:p>
            <a:fld id="{950207E6-1DDE-4DF8-A7E5-3569EFD238A1}" type="slidenum">
              <a:rPr lang="fr-CA" smtClean="0"/>
              <a:t>‹N°›</a:t>
            </a:fld>
            <a:endParaRPr lang="fr-CA"/>
          </a:p>
        </p:txBody>
      </p:sp>
    </p:spTree>
    <p:extLst>
      <p:ext uri="{BB962C8B-B14F-4D97-AF65-F5344CB8AC3E}">
        <p14:creationId xmlns:p14="http://schemas.microsoft.com/office/powerpoint/2010/main" val="308967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50207E6-1DDE-4DF8-A7E5-3569EFD238A1}" type="slidenum">
              <a:rPr lang="fr-CA" smtClean="0"/>
              <a:t>1</a:t>
            </a:fld>
            <a:endParaRPr lang="fr-CA"/>
          </a:p>
        </p:txBody>
      </p:sp>
    </p:spTree>
    <p:extLst>
      <p:ext uri="{BB962C8B-B14F-4D97-AF65-F5344CB8AC3E}">
        <p14:creationId xmlns:p14="http://schemas.microsoft.com/office/powerpoint/2010/main" val="428978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50207E6-1DDE-4DF8-A7E5-3569EFD238A1}" type="slidenum">
              <a:rPr lang="fr-CA" smtClean="0"/>
              <a:t>2</a:t>
            </a:fld>
            <a:endParaRPr lang="fr-CA"/>
          </a:p>
        </p:txBody>
      </p:sp>
    </p:spTree>
    <p:extLst>
      <p:ext uri="{BB962C8B-B14F-4D97-AF65-F5344CB8AC3E}">
        <p14:creationId xmlns:p14="http://schemas.microsoft.com/office/powerpoint/2010/main" val="254096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50207E6-1DDE-4DF8-A7E5-3569EFD238A1}" type="slidenum">
              <a:rPr lang="fr-CA" smtClean="0"/>
              <a:t>3</a:t>
            </a:fld>
            <a:endParaRPr lang="fr-CA"/>
          </a:p>
        </p:txBody>
      </p:sp>
    </p:spTree>
    <p:extLst>
      <p:ext uri="{BB962C8B-B14F-4D97-AF65-F5344CB8AC3E}">
        <p14:creationId xmlns:p14="http://schemas.microsoft.com/office/powerpoint/2010/main" val="40081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solidFill>
                  <a:schemeClr val="accent5">
                    <a:lumMod val="75000"/>
                  </a:schemeClr>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p>
            <a:fld id="{9A0F7621-432E-463B-87D2-37322A386AB6}"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143556B-F93C-497A-B660-B06C090785EA}" type="datetime1">
              <a:rPr lang="en-US" smtClean="0"/>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2B996CC-D63E-43C2-B397-175C4DCC9B2C}"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92A85C-2F77-444F-B426-2D65393D8D98}"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F50079D-B058-43D0-BBCD-027C59A9DC13}"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510B46-FF36-45CD-AD7B-2E81E4137D82}" type="datetime1">
              <a:rPr lang="en-US" smtClean="0"/>
              <a:t>1/26/2015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9836D4-41D6-42FC-B973-79C8560FB5DF}" type="datetime1">
              <a:rPr lang="en-US" smtClean="0"/>
              <a:t>1/26/2015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3D27FAB-DAEB-42BE-8DB3-83967951BB5F}"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3DD8ED9-9C88-4BD4-BFA7-DD1EE936E39B}"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8ADF096-B60A-48D6-8A93-EB0A51420433}"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3E11517-719D-43F4-A1CD-224751F8FD01}" type="datetime1">
              <a:rPr lang="en-US" smtClean="0"/>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8A4A8BF-9109-4099-B1E4-0A12207A78AA}" type="datetime1">
              <a:rPr lang="en-US" smtClean="0"/>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AAE219D-9B62-4B24-BB6D-DCD329DF0052}" type="datetime1">
              <a:rPr lang="en-US" smtClean="0"/>
              <a:t>1/26/2015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71600AFF-0F4B-4D84-9F74-4D1DCA9B365C}" type="datetime1">
              <a:rPr lang="en-US" smtClean="0"/>
              <a:t>1/26/2015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F7B336-3948-4D73-BA3E-A22D69A1F01C}" type="datetime1">
              <a:rPr lang="en-US" smtClean="0"/>
              <a:t>1/26/2015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049E8D5A-3761-478F-BE0F-5CF7C496129E}" type="datetime1">
              <a:rPr lang="en-US" smtClean="0"/>
              <a:t>1/26/2015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3BB08DF-0B70-4016-97CF-93FE298D682F}" type="datetime1">
              <a:rPr lang="en-US" smtClean="0"/>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3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accent5">
                    <a:lumMod val="75000"/>
                    <a:alpha val="60000"/>
                  </a:schemeClr>
                </a:solidFill>
              </a:defRPr>
            </a:lvl1pPr>
          </a:lstStyle>
          <a:p>
            <a:fld id="{1FEBE250-885B-427E-87DC-B7DD5F1EF3A7}" type="datetime1">
              <a:rPr lang="en-US" smtClean="0"/>
              <a:t>1/26/2015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accent5">
                    <a:lumMod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accent5">
                    <a:lumMod val="75000"/>
                  </a:schemeClr>
                </a:solidFill>
              </a:defRPr>
            </a:lvl1pPr>
          </a:lstStyle>
          <a:p>
            <a:fld id="{D57F1E4F-1CFF-5643-939E-02111984F565}"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accent5">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accent5">
              <a:lumMod val="75000"/>
            </a:schemeClr>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accent5">
              <a:lumMod val="75000"/>
            </a:schemeClr>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accent5">
              <a:lumMod val="75000"/>
            </a:schemeClr>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accent5">
              <a:lumMod val="75000"/>
            </a:schemeClr>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accent5">
              <a:lumMod val="75000"/>
            </a:schemeClr>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8220" y="1927604"/>
            <a:ext cx="8825658" cy="2314303"/>
          </a:xfrm>
        </p:spPr>
        <p:txBody>
          <a:bodyPr/>
          <a:lstStyle/>
          <a:p>
            <a:r>
              <a:rPr lang="fr-CA" sz="6600" dirty="0">
                <a:solidFill>
                  <a:schemeClr val="bg2"/>
                </a:solidFill>
              </a:rPr>
              <a:t>ScaleBuster</a:t>
            </a:r>
            <a:r>
              <a:rPr lang="fr-CA" sz="6600" baseline="30000" dirty="0">
                <a:solidFill>
                  <a:schemeClr val="bg2"/>
                </a:solidFill>
              </a:rPr>
              <a:t/>
            </a:r>
            <a:br>
              <a:rPr lang="fr-CA" sz="6600" baseline="30000" dirty="0">
                <a:solidFill>
                  <a:schemeClr val="bg2"/>
                </a:solidFill>
              </a:rPr>
            </a:br>
            <a:r>
              <a:rPr lang="fr-CA" sz="6600" dirty="0" smtClean="0">
                <a:solidFill>
                  <a:schemeClr val="bg2"/>
                </a:solidFill>
              </a:rPr>
              <a:t>Installation Guide</a:t>
            </a:r>
            <a:endParaRPr lang="fr-CA" sz="6600" baseline="30000" dirty="0">
              <a:solidFill>
                <a:schemeClr val="bg2"/>
              </a:solidFill>
            </a:endParaRPr>
          </a:p>
        </p:txBody>
      </p:sp>
      <p:sp>
        <p:nvSpPr>
          <p:cNvPr id="3" name="Sous-titre 2"/>
          <p:cNvSpPr>
            <a:spLocks noGrp="1"/>
          </p:cNvSpPr>
          <p:nvPr>
            <p:ph type="subTitle" idx="1"/>
          </p:nvPr>
        </p:nvSpPr>
        <p:spPr>
          <a:xfrm>
            <a:off x="866982" y="5355852"/>
            <a:ext cx="9412896" cy="861420"/>
          </a:xfrm>
        </p:spPr>
        <p:txBody>
          <a:bodyPr/>
          <a:lstStyle/>
          <a:p>
            <a:r>
              <a:rPr lang="fr-CA" dirty="0" smtClean="0">
                <a:solidFill>
                  <a:schemeClr val="bg2"/>
                </a:solidFill>
              </a:rPr>
              <a:t>Solutions Limpides Inc. +1 450.531.9756 or </a:t>
            </a:r>
            <a:r>
              <a:rPr lang="en-CA" dirty="0" smtClean="0">
                <a:solidFill>
                  <a:schemeClr val="bg2"/>
                </a:solidFill>
              </a:rPr>
              <a:t>Toll</a:t>
            </a:r>
            <a:r>
              <a:rPr lang="fr-CA" dirty="0" smtClean="0">
                <a:solidFill>
                  <a:schemeClr val="bg2"/>
                </a:solidFill>
              </a:rPr>
              <a:t> Free +1 855.378.4011</a:t>
            </a:r>
          </a:p>
          <a:p>
            <a:r>
              <a:rPr lang="fr-CA" u="sng" dirty="0" smtClean="0">
                <a:solidFill>
                  <a:schemeClr val="bg2"/>
                </a:solidFill>
              </a:rPr>
              <a:t>www.solutionslimpides.com </a:t>
            </a:r>
            <a:endParaRPr lang="fr-CA" u="sng" dirty="0">
              <a:solidFill>
                <a:schemeClr val="bg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0812" y="1101259"/>
            <a:ext cx="3051624" cy="396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8386354" y="4663440"/>
            <a:ext cx="2612572" cy="369332"/>
          </a:xfrm>
          <a:prstGeom prst="rect">
            <a:avLst/>
          </a:prstGeom>
          <a:noFill/>
        </p:spPr>
        <p:txBody>
          <a:bodyPr wrap="square" rtlCol="0">
            <a:spAutoFit/>
          </a:bodyPr>
          <a:lstStyle/>
          <a:p>
            <a:r>
              <a:rPr lang="fr-CA" dirty="0">
                <a:solidFill>
                  <a:schemeClr val="bg2"/>
                </a:solidFill>
              </a:rPr>
              <a:t>(ScaleBuster</a:t>
            </a:r>
            <a:r>
              <a:rPr lang="fr-CA" baseline="30000" dirty="0">
                <a:solidFill>
                  <a:schemeClr val="bg2"/>
                </a:solidFill>
              </a:rPr>
              <a:t>tm</a:t>
            </a:r>
            <a:r>
              <a:rPr lang="fr-CA" dirty="0">
                <a:solidFill>
                  <a:schemeClr val="bg2"/>
                </a:solidFill>
              </a:rPr>
              <a:t>)</a:t>
            </a:r>
            <a:endParaRPr lang="fr-CA" dirty="0"/>
          </a:p>
        </p:txBody>
      </p:sp>
      <p:sp>
        <p:nvSpPr>
          <p:cNvPr id="6" name="Espace réservé du numéro de diapositive 5"/>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37013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075" y="452718"/>
            <a:ext cx="11273246" cy="700265"/>
          </a:xfrm>
        </p:spPr>
        <p:txBody>
          <a:bodyPr/>
          <a:lstStyle/>
          <a:p>
            <a:r>
              <a:rPr lang="en-US" sz="2800" dirty="0" smtClean="0">
                <a:solidFill>
                  <a:schemeClr val="bg2"/>
                </a:solidFill>
              </a:rPr>
              <a:t>In your </a:t>
            </a:r>
            <a:r>
              <a:rPr lang="en-US" sz="2800" dirty="0" err="1" smtClean="0">
                <a:solidFill>
                  <a:schemeClr val="bg2"/>
                </a:solidFill>
              </a:rPr>
              <a:t>ScaleBuster</a:t>
            </a:r>
            <a:r>
              <a:rPr lang="en-US" sz="2800" baseline="30000" dirty="0" err="1" smtClean="0">
                <a:solidFill>
                  <a:schemeClr val="bg2"/>
                </a:solidFill>
              </a:rPr>
              <a:t>TM</a:t>
            </a:r>
            <a:r>
              <a:rPr lang="en-US" sz="2800" dirty="0" smtClean="0">
                <a:solidFill>
                  <a:schemeClr val="bg2"/>
                </a:solidFill>
              </a:rPr>
              <a:t> Kit you will find </a:t>
            </a:r>
            <a:endParaRPr lang="en-US" sz="2800" dirty="0">
              <a:solidFill>
                <a:schemeClr val="bg2"/>
              </a:solidFill>
            </a:endParaRPr>
          </a:p>
        </p:txBody>
      </p:sp>
      <p:sp>
        <p:nvSpPr>
          <p:cNvPr id="3" name="Espace réservé du contenu 2"/>
          <p:cNvSpPr>
            <a:spLocks noGrp="1"/>
          </p:cNvSpPr>
          <p:nvPr>
            <p:ph idx="1"/>
          </p:nvPr>
        </p:nvSpPr>
        <p:spPr>
          <a:xfrm>
            <a:off x="776740" y="1152983"/>
            <a:ext cx="8946541" cy="1774499"/>
          </a:xfrm>
        </p:spPr>
        <p:txBody>
          <a:bodyPr>
            <a:normAutofit/>
          </a:bodyPr>
          <a:lstStyle/>
          <a:p>
            <a:r>
              <a:rPr lang="en-CA" dirty="0" err="1" smtClean="0">
                <a:solidFill>
                  <a:schemeClr val="bg2"/>
                </a:solidFill>
              </a:rPr>
              <a:t>ScaleBuster</a:t>
            </a:r>
            <a:r>
              <a:rPr lang="en-CA" baseline="30000" dirty="0" err="1" smtClean="0">
                <a:solidFill>
                  <a:schemeClr val="bg2"/>
                </a:solidFill>
              </a:rPr>
              <a:t>TM</a:t>
            </a:r>
            <a:r>
              <a:rPr lang="en-CA" dirty="0" smtClean="0">
                <a:solidFill>
                  <a:schemeClr val="bg2"/>
                </a:solidFill>
              </a:rPr>
              <a:t> Hydrodynamic reactor </a:t>
            </a:r>
          </a:p>
          <a:p>
            <a:r>
              <a:rPr lang="en-CA" dirty="0">
                <a:solidFill>
                  <a:schemeClr val="bg2"/>
                </a:solidFill>
              </a:rPr>
              <a:t>A</a:t>
            </a:r>
            <a:r>
              <a:rPr lang="en-CA" dirty="0" smtClean="0">
                <a:solidFill>
                  <a:schemeClr val="bg2"/>
                </a:solidFill>
              </a:rPr>
              <a:t> wire (yellow and green stripe) for the electrical bridge </a:t>
            </a:r>
          </a:p>
          <a:p>
            <a:r>
              <a:rPr lang="en-CA" dirty="0" smtClean="0">
                <a:solidFill>
                  <a:schemeClr val="bg2"/>
                </a:solidFill>
              </a:rPr>
              <a:t>Two stainless steel collars to connect the electrical bridge to the copper pipe before and after your </a:t>
            </a:r>
            <a:r>
              <a:rPr lang="en-CA" dirty="0" err="1" smtClean="0">
                <a:solidFill>
                  <a:schemeClr val="bg2"/>
                </a:solidFill>
              </a:rPr>
              <a:t>ScaleBuster</a:t>
            </a:r>
            <a:r>
              <a:rPr lang="en-CA" baseline="30000" dirty="0" err="1" smtClean="0">
                <a:solidFill>
                  <a:schemeClr val="bg2"/>
                </a:solidFill>
              </a:rPr>
              <a:t>TM</a:t>
            </a:r>
            <a:endParaRPr lang="en-CA" baseline="30000" dirty="0">
              <a:solidFill>
                <a:schemeClr val="bg2"/>
              </a:solidFill>
            </a:endParaRPr>
          </a:p>
        </p:txBody>
      </p:sp>
      <p:sp>
        <p:nvSpPr>
          <p:cNvPr id="4" name="Titre 1"/>
          <p:cNvSpPr txBox="1">
            <a:spLocks/>
          </p:cNvSpPr>
          <p:nvPr/>
        </p:nvSpPr>
        <p:spPr>
          <a:xfrm>
            <a:off x="583475" y="2891121"/>
            <a:ext cx="11273246" cy="70026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800" dirty="0" smtClean="0">
                <a:solidFill>
                  <a:schemeClr val="bg2"/>
                </a:solidFill>
              </a:rPr>
              <a:t>Important Instructions </a:t>
            </a:r>
            <a:endParaRPr lang="fr-CA" sz="2800" dirty="0">
              <a:solidFill>
                <a:schemeClr val="bg2"/>
              </a:solidFill>
            </a:endParaRPr>
          </a:p>
        </p:txBody>
      </p:sp>
      <p:sp>
        <p:nvSpPr>
          <p:cNvPr id="5" name="Espace réservé du contenu 2"/>
          <p:cNvSpPr txBox="1">
            <a:spLocks/>
          </p:cNvSpPr>
          <p:nvPr/>
        </p:nvSpPr>
        <p:spPr>
          <a:xfrm>
            <a:off x="746258" y="3499945"/>
            <a:ext cx="8946541" cy="299229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CA" dirty="0" smtClean="0">
                <a:solidFill>
                  <a:schemeClr val="bg2"/>
                </a:solidFill>
              </a:rPr>
              <a:t>You must establish a copper section of 22.5’’ or 57 cm, at least, </a:t>
            </a:r>
            <a:r>
              <a:rPr lang="en-CA" b="1" dirty="0" smtClean="0">
                <a:solidFill>
                  <a:schemeClr val="bg2"/>
                </a:solidFill>
              </a:rPr>
              <a:t>on each side</a:t>
            </a:r>
            <a:r>
              <a:rPr lang="en-CA" dirty="0" smtClean="0">
                <a:solidFill>
                  <a:schemeClr val="bg2"/>
                </a:solidFill>
              </a:rPr>
              <a:t> of your </a:t>
            </a:r>
            <a:r>
              <a:rPr lang="en-CA" dirty="0" err="1" smtClean="0">
                <a:solidFill>
                  <a:schemeClr val="bg2"/>
                </a:solidFill>
              </a:rPr>
              <a:t>ScaleBuster</a:t>
            </a:r>
            <a:r>
              <a:rPr lang="en-CA" baseline="30000" dirty="0" err="1" smtClean="0">
                <a:solidFill>
                  <a:schemeClr val="bg2"/>
                </a:solidFill>
              </a:rPr>
              <a:t>TM</a:t>
            </a:r>
            <a:r>
              <a:rPr lang="en-CA" dirty="0" smtClean="0">
                <a:solidFill>
                  <a:schemeClr val="bg2"/>
                </a:solidFill>
              </a:rPr>
              <a:t> reactor. </a:t>
            </a:r>
          </a:p>
          <a:p>
            <a:r>
              <a:rPr lang="en-CA" dirty="0" smtClean="0">
                <a:solidFill>
                  <a:schemeClr val="bg2"/>
                </a:solidFill>
              </a:rPr>
              <a:t>With the two stainless steel collars included, you must connect the two copper sections one to the other with the green and the yellow wire included in order to establish an electrical bridge between the two ends of your assembly. </a:t>
            </a:r>
            <a:r>
              <a:rPr lang="en-CA" sz="1600" dirty="0" smtClean="0">
                <a:solidFill>
                  <a:schemeClr val="bg2"/>
                </a:solidFill>
              </a:rPr>
              <a:t>(see diagram)</a:t>
            </a:r>
          </a:p>
          <a:p>
            <a:r>
              <a:rPr lang="en-CA" dirty="0" smtClean="0">
                <a:solidFill>
                  <a:schemeClr val="bg2"/>
                </a:solidFill>
              </a:rPr>
              <a:t>Afterward, with a copper wire of 14 or 12 gage, you connect one of the ends of the bridge to the ground. </a:t>
            </a:r>
            <a:r>
              <a:rPr lang="en-CA" sz="1600" dirty="0" smtClean="0">
                <a:solidFill>
                  <a:schemeClr val="bg2"/>
                </a:solidFill>
              </a:rPr>
              <a:t>(Preferably using the ground of the pressure switch of your pumping system)</a:t>
            </a:r>
          </a:p>
          <a:p>
            <a:endParaRPr lang="en-CA" dirty="0" smtClean="0">
              <a:solidFill>
                <a:schemeClr val="bg2"/>
              </a:solidFill>
            </a:endParaRPr>
          </a:p>
          <a:p>
            <a:endParaRPr lang="en-CA" dirty="0" smtClean="0">
              <a:solidFill>
                <a:schemeClr val="bg2"/>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008" y="4959205"/>
            <a:ext cx="1171010" cy="1573227"/>
          </a:xfrm>
          <a:prstGeom prst="rect">
            <a:avLst/>
          </a:prstGeom>
        </p:spPr>
      </p:pic>
      <p:sp>
        <p:nvSpPr>
          <p:cNvPr id="7" name="Espace réservé du numéro de diapositive 6"/>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22391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00891" y="113541"/>
            <a:ext cx="9656801" cy="993399"/>
          </a:xfrm>
        </p:spPr>
        <p:txBody>
          <a:bodyPr/>
          <a:lstStyle/>
          <a:p>
            <a:r>
              <a:rPr lang="en-US" sz="2400" dirty="0" smtClean="0">
                <a:solidFill>
                  <a:schemeClr val="bg2"/>
                </a:solidFill>
              </a:rPr>
              <a:t>Safe grounding for plastic pipe (PEX)</a:t>
            </a:r>
            <a:br>
              <a:rPr lang="en-US" sz="2400" dirty="0" smtClean="0">
                <a:solidFill>
                  <a:schemeClr val="bg2"/>
                </a:solidFill>
              </a:rPr>
            </a:br>
            <a:r>
              <a:rPr lang="en-US" sz="2400" dirty="0" smtClean="0">
                <a:solidFill>
                  <a:schemeClr val="bg2"/>
                </a:solidFill>
              </a:rPr>
              <a:t>*</a:t>
            </a:r>
            <a:r>
              <a:rPr lang="en-US" sz="1600" dirty="0" smtClean="0">
                <a:solidFill>
                  <a:schemeClr val="bg2"/>
                </a:solidFill>
              </a:rPr>
              <a:t>If your plumbing is of copper or steel, it is not necessary to connect the ground of the copper pipe of </a:t>
            </a:r>
            <a:r>
              <a:rPr lang="en-US" sz="1600" dirty="0">
                <a:solidFill>
                  <a:schemeClr val="bg2"/>
                </a:solidFill>
              </a:rPr>
              <a:t>your </a:t>
            </a:r>
            <a:r>
              <a:rPr lang="en-US" sz="1600" dirty="0" smtClean="0">
                <a:solidFill>
                  <a:schemeClr val="bg2"/>
                </a:solidFill>
              </a:rPr>
              <a:t>ScaleBuster to the pressure </a:t>
            </a:r>
            <a:r>
              <a:rPr lang="en-US" sz="1600" dirty="0">
                <a:solidFill>
                  <a:schemeClr val="bg2"/>
                </a:solidFill>
              </a:rPr>
              <a:t>switch</a:t>
            </a:r>
          </a:p>
        </p:txBody>
      </p:sp>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2297" y="1552860"/>
            <a:ext cx="2433881" cy="5071392"/>
          </a:xfrm>
        </p:spPr>
      </p:pic>
      <p:cxnSp>
        <p:nvCxnSpPr>
          <p:cNvPr id="10" name="Connecteur droit avec flèche 9"/>
          <p:cNvCxnSpPr/>
          <p:nvPr/>
        </p:nvCxnSpPr>
        <p:spPr>
          <a:xfrm flipV="1">
            <a:off x="3372787" y="1552860"/>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3372787" y="2165215"/>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3372787" y="5689585"/>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3372787" y="2606047"/>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372787" y="5025582"/>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811843" y="1325813"/>
            <a:ext cx="1160895" cy="369332"/>
          </a:xfrm>
          <a:prstGeom prst="rect">
            <a:avLst/>
          </a:prstGeom>
          <a:noFill/>
        </p:spPr>
        <p:txBody>
          <a:bodyPr wrap="none" rtlCol="0">
            <a:spAutoFit/>
          </a:bodyPr>
          <a:lstStyle/>
          <a:p>
            <a:r>
              <a:rPr lang="fr-CA" dirty="0" smtClean="0">
                <a:solidFill>
                  <a:schemeClr val="bg2"/>
                </a:solidFill>
              </a:rPr>
              <a:t>PEX pipe</a:t>
            </a:r>
            <a:endParaRPr lang="fr-CA" dirty="0">
              <a:solidFill>
                <a:schemeClr val="bg2"/>
              </a:solidFill>
            </a:endParaRPr>
          </a:p>
        </p:txBody>
      </p:sp>
      <p:sp>
        <p:nvSpPr>
          <p:cNvPr id="16" name="ZoneTexte 15"/>
          <p:cNvSpPr txBox="1"/>
          <p:nvPr/>
        </p:nvSpPr>
        <p:spPr>
          <a:xfrm>
            <a:off x="4811843" y="5466414"/>
            <a:ext cx="1160895" cy="369332"/>
          </a:xfrm>
          <a:prstGeom prst="rect">
            <a:avLst/>
          </a:prstGeom>
          <a:noFill/>
        </p:spPr>
        <p:txBody>
          <a:bodyPr wrap="none" rtlCol="0">
            <a:spAutoFit/>
          </a:bodyPr>
          <a:lstStyle/>
          <a:p>
            <a:r>
              <a:rPr lang="fr-CA" dirty="0" smtClean="0">
                <a:solidFill>
                  <a:schemeClr val="bg2"/>
                </a:solidFill>
              </a:rPr>
              <a:t>PEX pipe</a:t>
            </a:r>
            <a:endParaRPr lang="fr-CA" dirty="0">
              <a:solidFill>
                <a:schemeClr val="bg2"/>
              </a:solidFill>
            </a:endParaRPr>
          </a:p>
        </p:txBody>
      </p:sp>
      <p:sp>
        <p:nvSpPr>
          <p:cNvPr id="17" name="ZoneTexte 16"/>
          <p:cNvSpPr txBox="1"/>
          <p:nvPr/>
        </p:nvSpPr>
        <p:spPr>
          <a:xfrm>
            <a:off x="4811843" y="2348301"/>
            <a:ext cx="3357009" cy="369332"/>
          </a:xfrm>
          <a:prstGeom prst="rect">
            <a:avLst/>
          </a:prstGeom>
          <a:noFill/>
        </p:spPr>
        <p:txBody>
          <a:bodyPr wrap="none" rtlCol="0">
            <a:spAutoFit/>
          </a:bodyPr>
          <a:lstStyle/>
          <a:p>
            <a:r>
              <a:rPr lang="fr-CA" dirty="0" smtClean="0">
                <a:solidFill>
                  <a:schemeClr val="bg2"/>
                </a:solidFill>
              </a:rPr>
              <a:t>Copper pipe 22.5’’ (56 cm.)</a:t>
            </a:r>
            <a:endParaRPr lang="fr-CA" dirty="0">
              <a:solidFill>
                <a:schemeClr val="bg2"/>
              </a:solidFill>
            </a:endParaRPr>
          </a:p>
        </p:txBody>
      </p:sp>
      <p:sp>
        <p:nvSpPr>
          <p:cNvPr id="18" name="ZoneTexte 17"/>
          <p:cNvSpPr txBox="1"/>
          <p:nvPr/>
        </p:nvSpPr>
        <p:spPr>
          <a:xfrm>
            <a:off x="4811843" y="4754853"/>
            <a:ext cx="3292889" cy="369332"/>
          </a:xfrm>
          <a:prstGeom prst="rect">
            <a:avLst/>
          </a:prstGeom>
          <a:noFill/>
        </p:spPr>
        <p:txBody>
          <a:bodyPr wrap="none" rtlCol="0">
            <a:spAutoFit/>
          </a:bodyPr>
          <a:lstStyle/>
          <a:p>
            <a:r>
              <a:rPr lang="fr-CA" dirty="0" smtClean="0">
                <a:solidFill>
                  <a:schemeClr val="bg2"/>
                </a:solidFill>
              </a:rPr>
              <a:t>Copper pipe 22.5’’ (57 cm.)</a:t>
            </a:r>
            <a:endParaRPr lang="fr-CA" dirty="0">
              <a:solidFill>
                <a:schemeClr val="bg2"/>
              </a:solidFill>
            </a:endParaRPr>
          </a:p>
        </p:txBody>
      </p:sp>
      <p:sp>
        <p:nvSpPr>
          <p:cNvPr id="21" name="Forme libre 20"/>
          <p:cNvSpPr/>
          <p:nvPr/>
        </p:nvSpPr>
        <p:spPr>
          <a:xfrm flipH="1">
            <a:off x="3028717" y="3453321"/>
            <a:ext cx="266093" cy="1587720"/>
          </a:xfrm>
          <a:custGeom>
            <a:avLst/>
            <a:gdLst>
              <a:gd name="connsiteX0" fmla="*/ 119921 w 541595"/>
              <a:gd name="connsiteY0" fmla="*/ 0 h 1192877"/>
              <a:gd name="connsiteX1" fmla="*/ 464695 w 541595"/>
              <a:gd name="connsiteY1" fmla="*/ 29981 h 1192877"/>
              <a:gd name="connsiteX2" fmla="*/ 149902 w 541595"/>
              <a:gd name="connsiteY2" fmla="*/ 344774 h 1192877"/>
              <a:gd name="connsiteX3" fmla="*/ 179882 w 541595"/>
              <a:gd name="connsiteY3" fmla="*/ 1094282 h 1192877"/>
              <a:gd name="connsiteX4" fmla="*/ 539646 w 541595"/>
              <a:gd name="connsiteY4" fmla="*/ 1184223 h 1192877"/>
              <a:gd name="connsiteX5" fmla="*/ 0 w 541595"/>
              <a:gd name="connsiteY5" fmla="*/ 1184223 h 119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595" h="1192877">
                <a:moveTo>
                  <a:pt x="119921" y="0"/>
                </a:moveTo>
                <a:lnTo>
                  <a:pt x="464695" y="29981"/>
                </a:lnTo>
                <a:cubicBezTo>
                  <a:pt x="469692" y="87443"/>
                  <a:pt x="197371" y="167391"/>
                  <a:pt x="149902" y="344774"/>
                </a:cubicBezTo>
                <a:cubicBezTo>
                  <a:pt x="102433" y="522157"/>
                  <a:pt x="114925" y="954374"/>
                  <a:pt x="179882" y="1094282"/>
                </a:cubicBezTo>
                <a:cubicBezTo>
                  <a:pt x="244839" y="1234190"/>
                  <a:pt x="569626" y="1169233"/>
                  <a:pt x="539646" y="1184223"/>
                </a:cubicBezTo>
                <a:cubicBezTo>
                  <a:pt x="509666" y="1199213"/>
                  <a:pt x="254833" y="1191718"/>
                  <a:pt x="0" y="1184223"/>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Forme libre 21"/>
          <p:cNvSpPr/>
          <p:nvPr/>
        </p:nvSpPr>
        <p:spPr>
          <a:xfrm flipH="1">
            <a:off x="3019707" y="3431856"/>
            <a:ext cx="292702" cy="1587720"/>
          </a:xfrm>
          <a:custGeom>
            <a:avLst/>
            <a:gdLst>
              <a:gd name="connsiteX0" fmla="*/ 119921 w 541595"/>
              <a:gd name="connsiteY0" fmla="*/ 0 h 1192877"/>
              <a:gd name="connsiteX1" fmla="*/ 464695 w 541595"/>
              <a:gd name="connsiteY1" fmla="*/ 29981 h 1192877"/>
              <a:gd name="connsiteX2" fmla="*/ 149902 w 541595"/>
              <a:gd name="connsiteY2" fmla="*/ 344774 h 1192877"/>
              <a:gd name="connsiteX3" fmla="*/ 179882 w 541595"/>
              <a:gd name="connsiteY3" fmla="*/ 1094282 h 1192877"/>
              <a:gd name="connsiteX4" fmla="*/ 539646 w 541595"/>
              <a:gd name="connsiteY4" fmla="*/ 1184223 h 1192877"/>
              <a:gd name="connsiteX5" fmla="*/ 0 w 541595"/>
              <a:gd name="connsiteY5" fmla="*/ 1184223 h 119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595" h="1192877">
                <a:moveTo>
                  <a:pt x="119921" y="0"/>
                </a:moveTo>
                <a:lnTo>
                  <a:pt x="464695" y="29981"/>
                </a:lnTo>
                <a:cubicBezTo>
                  <a:pt x="469692" y="87443"/>
                  <a:pt x="197371" y="167391"/>
                  <a:pt x="149902" y="344774"/>
                </a:cubicBezTo>
                <a:cubicBezTo>
                  <a:pt x="102433" y="522157"/>
                  <a:pt x="114925" y="954374"/>
                  <a:pt x="179882" y="1094282"/>
                </a:cubicBezTo>
                <a:cubicBezTo>
                  <a:pt x="244839" y="1234190"/>
                  <a:pt x="569626" y="1169233"/>
                  <a:pt x="539646" y="1184223"/>
                </a:cubicBezTo>
                <a:cubicBezTo>
                  <a:pt x="509666" y="1199213"/>
                  <a:pt x="254833" y="1191718"/>
                  <a:pt x="0" y="1184223"/>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3" name="Connecteur droit avec flèche 22"/>
          <p:cNvCxnSpPr/>
          <p:nvPr/>
        </p:nvCxnSpPr>
        <p:spPr>
          <a:xfrm flipV="1">
            <a:off x="3161763" y="3291822"/>
            <a:ext cx="1439056" cy="44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467121" y="3094177"/>
            <a:ext cx="5445722" cy="400110"/>
          </a:xfrm>
          <a:prstGeom prst="rect">
            <a:avLst/>
          </a:prstGeom>
          <a:noFill/>
        </p:spPr>
        <p:txBody>
          <a:bodyPr wrap="none" rtlCol="0">
            <a:spAutoFit/>
          </a:bodyPr>
          <a:lstStyle/>
          <a:p>
            <a:r>
              <a:rPr lang="en-US" sz="2000" dirty="0" smtClean="0">
                <a:solidFill>
                  <a:schemeClr val="bg2"/>
                </a:solidFill>
              </a:rPr>
              <a:t>Electrical Bridge </a:t>
            </a:r>
            <a:r>
              <a:rPr lang="en-US" sz="1100" b="1" dirty="0" smtClean="0">
                <a:solidFill>
                  <a:schemeClr val="bg2"/>
                </a:solidFill>
              </a:rPr>
              <a:t>(with the yellow and green stripe wire included)</a:t>
            </a:r>
            <a:endParaRPr lang="en-US" sz="1100" b="1" dirty="0">
              <a:solidFill>
                <a:schemeClr val="bg2"/>
              </a:solidFill>
            </a:endParaRPr>
          </a:p>
        </p:txBody>
      </p:sp>
      <p:sp>
        <p:nvSpPr>
          <p:cNvPr id="25" name="Forme libre 24"/>
          <p:cNvSpPr/>
          <p:nvPr/>
        </p:nvSpPr>
        <p:spPr>
          <a:xfrm>
            <a:off x="2278798" y="5030783"/>
            <a:ext cx="1519479" cy="906377"/>
          </a:xfrm>
          <a:custGeom>
            <a:avLst/>
            <a:gdLst>
              <a:gd name="connsiteX0" fmla="*/ 0 w 547413"/>
              <a:gd name="connsiteY0" fmla="*/ 1384478 h 1391261"/>
              <a:gd name="connsiteX1" fmla="*/ 341290 w 547413"/>
              <a:gd name="connsiteY1" fmla="*/ 1345842 h 1391261"/>
              <a:gd name="connsiteX2" fmla="*/ 392805 w 547413"/>
              <a:gd name="connsiteY2" fmla="*/ 1043188 h 1391261"/>
              <a:gd name="connsiteX3" fmla="*/ 547352 w 547413"/>
              <a:gd name="connsiteY3" fmla="*/ 637504 h 1391261"/>
              <a:gd name="connsiteX4" fmla="*/ 373487 w 547413"/>
              <a:gd name="connsiteY4" fmla="*/ 0 h 139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13" h="1391261">
                <a:moveTo>
                  <a:pt x="0" y="1384478"/>
                </a:moveTo>
                <a:cubicBezTo>
                  <a:pt x="137911" y="1393601"/>
                  <a:pt x="275823" y="1402724"/>
                  <a:pt x="341290" y="1345842"/>
                </a:cubicBezTo>
                <a:cubicBezTo>
                  <a:pt x="406757" y="1288960"/>
                  <a:pt x="358461" y="1161244"/>
                  <a:pt x="392805" y="1043188"/>
                </a:cubicBezTo>
                <a:cubicBezTo>
                  <a:pt x="427149" y="925132"/>
                  <a:pt x="550572" y="811369"/>
                  <a:pt x="547352" y="637504"/>
                </a:cubicBezTo>
                <a:cubicBezTo>
                  <a:pt x="544132" y="463639"/>
                  <a:pt x="401391" y="104104"/>
                  <a:pt x="373487" y="0"/>
                </a:cubicBezTo>
              </a:path>
            </a:pathLst>
          </a:cu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6" name="Connecteur droit avec flèche 25"/>
          <p:cNvCxnSpPr/>
          <p:nvPr/>
        </p:nvCxnSpPr>
        <p:spPr>
          <a:xfrm flipV="1">
            <a:off x="3536178" y="4548396"/>
            <a:ext cx="1457410" cy="57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982381" y="3975377"/>
            <a:ext cx="5417663" cy="707886"/>
          </a:xfrm>
          <a:prstGeom prst="rect">
            <a:avLst/>
          </a:prstGeom>
          <a:noFill/>
        </p:spPr>
        <p:txBody>
          <a:bodyPr wrap="square" rtlCol="0">
            <a:spAutoFit/>
          </a:bodyPr>
          <a:lstStyle/>
          <a:p>
            <a:r>
              <a:rPr lang="en-US" sz="2000" dirty="0" smtClean="0">
                <a:solidFill>
                  <a:schemeClr val="bg2"/>
                </a:solidFill>
              </a:rPr>
              <a:t>Ground wire connected to the ground of the pressure switch</a:t>
            </a:r>
            <a:endParaRPr lang="en-US" sz="2000" dirty="0">
              <a:solidFill>
                <a:schemeClr val="bg2"/>
              </a:solidFill>
            </a:endParaRPr>
          </a:p>
        </p:txBody>
      </p:sp>
      <p:cxnSp>
        <p:nvCxnSpPr>
          <p:cNvPr id="28" name="Connecteur droit avec flèche 27"/>
          <p:cNvCxnSpPr/>
          <p:nvPr/>
        </p:nvCxnSpPr>
        <p:spPr>
          <a:xfrm>
            <a:off x="1558869" y="3094571"/>
            <a:ext cx="367715" cy="910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047454" y="4730029"/>
            <a:ext cx="971832" cy="921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189937" y="4418744"/>
            <a:ext cx="1394781" cy="369332"/>
          </a:xfrm>
          <a:prstGeom prst="rect">
            <a:avLst/>
          </a:prstGeom>
          <a:noFill/>
        </p:spPr>
        <p:txBody>
          <a:bodyPr wrap="square" rtlCol="0">
            <a:spAutoFit/>
          </a:bodyPr>
          <a:lstStyle/>
          <a:p>
            <a:r>
              <a:rPr lang="fr-CA" dirty="0" smtClean="0">
                <a:solidFill>
                  <a:schemeClr val="bg2"/>
                </a:solidFill>
              </a:rPr>
              <a:t>Manostat</a:t>
            </a:r>
            <a:endParaRPr lang="fr-CA" dirty="0">
              <a:solidFill>
                <a:schemeClr val="bg2"/>
              </a:solidFill>
            </a:endParaRPr>
          </a:p>
        </p:txBody>
      </p:sp>
      <p:pic>
        <p:nvPicPr>
          <p:cNvPr id="36" name="Imag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701" y="1108840"/>
            <a:ext cx="1705066" cy="1328871"/>
          </a:xfrm>
          <a:prstGeom prst="rect">
            <a:avLst/>
          </a:prstGeom>
        </p:spPr>
      </p:pic>
      <p:pic>
        <p:nvPicPr>
          <p:cNvPr id="37" name="Imag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03" y="4989228"/>
            <a:ext cx="1190724" cy="1599712"/>
          </a:xfrm>
          <a:prstGeom prst="rect">
            <a:avLst/>
          </a:prstGeom>
        </p:spPr>
      </p:pic>
      <p:sp>
        <p:nvSpPr>
          <p:cNvPr id="29" name="ZoneTexte 28"/>
          <p:cNvSpPr txBox="1"/>
          <p:nvPr/>
        </p:nvSpPr>
        <p:spPr>
          <a:xfrm>
            <a:off x="4811843" y="1871277"/>
            <a:ext cx="2036135" cy="369332"/>
          </a:xfrm>
          <a:prstGeom prst="rect">
            <a:avLst/>
          </a:prstGeom>
          <a:noFill/>
        </p:spPr>
        <p:txBody>
          <a:bodyPr wrap="none" rtlCol="0">
            <a:spAutoFit/>
          </a:bodyPr>
          <a:lstStyle/>
          <a:p>
            <a:r>
              <a:rPr lang="en-US" dirty="0" err="1" smtClean="0">
                <a:solidFill>
                  <a:schemeClr val="bg2"/>
                </a:solidFill>
              </a:rPr>
              <a:t>SharkBite</a:t>
            </a:r>
            <a:r>
              <a:rPr lang="en-US" dirty="0" smtClean="0">
                <a:solidFill>
                  <a:schemeClr val="bg2"/>
                </a:solidFill>
              </a:rPr>
              <a:t> sleeve </a:t>
            </a:r>
            <a:endParaRPr lang="en-US" dirty="0">
              <a:solidFill>
                <a:schemeClr val="bg2"/>
              </a:solidFill>
            </a:endParaRPr>
          </a:p>
        </p:txBody>
      </p:sp>
      <p:sp>
        <p:nvSpPr>
          <p:cNvPr id="3" name="Rectangle 2"/>
          <p:cNvSpPr/>
          <p:nvPr/>
        </p:nvSpPr>
        <p:spPr>
          <a:xfrm flipH="1">
            <a:off x="3273834" y="3387047"/>
            <a:ext cx="132853" cy="96886"/>
          </a:xfrm>
          <a:prstGeom prst="rect">
            <a:avLst/>
          </a:prstGeom>
          <a:solidFill>
            <a:schemeClr val="bg2">
              <a:lumMod val="60000"/>
              <a:lumOff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p:cNvSpPr/>
          <p:nvPr/>
        </p:nvSpPr>
        <p:spPr>
          <a:xfrm flipH="1">
            <a:off x="3228365" y="3411732"/>
            <a:ext cx="46564" cy="45719"/>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Rectangle 32"/>
          <p:cNvSpPr/>
          <p:nvPr/>
        </p:nvSpPr>
        <p:spPr>
          <a:xfrm>
            <a:off x="3255360" y="4961566"/>
            <a:ext cx="132854" cy="110421"/>
          </a:xfrm>
          <a:prstGeom prst="rect">
            <a:avLst/>
          </a:prstGeom>
          <a:solidFill>
            <a:schemeClr val="bg2">
              <a:lumMod val="60000"/>
              <a:lumOff val="4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Rectangle 37"/>
          <p:cNvSpPr/>
          <p:nvPr/>
        </p:nvSpPr>
        <p:spPr>
          <a:xfrm>
            <a:off x="3283532" y="4995489"/>
            <a:ext cx="73960" cy="42573"/>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sz="quarter" idx="12"/>
          </p:nvPr>
        </p:nvSpPr>
        <p:spPr/>
        <p:txBody>
          <a:bodyPr/>
          <a:lstStyle/>
          <a:p>
            <a:fld id="{D57F1E4F-1CFF-5643-939E-02111984F565}" type="slidenum">
              <a:rPr lang="en-US" smtClean="0"/>
              <a:t>3</a:t>
            </a:fld>
            <a:endParaRPr lang="en-US" dirty="0"/>
          </a:p>
        </p:txBody>
      </p:sp>
      <p:sp>
        <p:nvSpPr>
          <p:cNvPr id="4" name="ZoneTexte 3"/>
          <p:cNvSpPr txBox="1"/>
          <p:nvPr/>
        </p:nvSpPr>
        <p:spPr>
          <a:xfrm>
            <a:off x="1324078" y="2428980"/>
            <a:ext cx="1562100" cy="615553"/>
          </a:xfrm>
          <a:prstGeom prst="rect">
            <a:avLst/>
          </a:prstGeom>
          <a:solidFill>
            <a:schemeClr val="tx1"/>
          </a:solidFill>
        </p:spPr>
        <p:txBody>
          <a:bodyPr wrap="square" rtlCol="0">
            <a:spAutoFit/>
          </a:bodyPr>
          <a:lstStyle/>
          <a:p>
            <a:r>
              <a:rPr lang="fr-CA" sz="1600" b="1" dirty="0" smtClean="0">
                <a:solidFill>
                  <a:schemeClr val="bg1"/>
                </a:solidFill>
              </a:rPr>
              <a:t>Pressure tank</a:t>
            </a:r>
          </a:p>
          <a:p>
            <a:endParaRPr lang="fr-CA" dirty="0">
              <a:solidFill>
                <a:schemeClr val="bg1"/>
              </a:solidFill>
            </a:endParaRPr>
          </a:p>
        </p:txBody>
      </p:sp>
    </p:spTree>
    <p:extLst>
      <p:ext uri="{BB962C8B-B14F-4D97-AF65-F5344CB8AC3E}">
        <p14:creationId xmlns:p14="http://schemas.microsoft.com/office/powerpoint/2010/main" val="364153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numCol="1"/>
          <a:lstStyle/>
          <a:p>
            <a:pPr algn="ctr"/>
            <a:r>
              <a:rPr lang="en-US" dirty="0" err="1" smtClean="0">
                <a:solidFill>
                  <a:schemeClr val="accent5">
                    <a:lumMod val="75000"/>
                  </a:schemeClr>
                </a:solidFill>
              </a:rPr>
              <a:t>ScaleBuster</a:t>
            </a:r>
            <a:r>
              <a:rPr lang="en-US" baseline="30000" dirty="0" err="1" smtClean="0">
                <a:solidFill>
                  <a:schemeClr val="accent5">
                    <a:lumMod val="75000"/>
                  </a:schemeClr>
                </a:solidFill>
              </a:rPr>
              <a:t>TM</a:t>
            </a:r>
            <a:r>
              <a:rPr lang="en-US" dirty="0" smtClean="0">
                <a:solidFill>
                  <a:schemeClr val="accent5">
                    <a:lumMod val="75000"/>
                  </a:schemeClr>
                </a:solidFill>
              </a:rPr>
              <a:t>   Installed</a:t>
            </a:r>
            <a:endParaRPr lang="en-US" dirty="0">
              <a:solidFill>
                <a:schemeClr val="accent5">
                  <a:lumMod val="75000"/>
                </a:schemeClr>
              </a:solidFill>
            </a:endParaRP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42503" y="1173749"/>
            <a:ext cx="1917291" cy="5517609"/>
          </a:xfrm>
        </p:spPr>
      </p:pic>
      <p:sp>
        <p:nvSpPr>
          <p:cNvPr id="5" name="Espace réservé du numéro de diapositive 4"/>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017928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186</TotalTime>
  <Words>233</Words>
  <Application>Microsoft Office PowerPoint</Application>
  <PresentationFormat>Grand écran</PresentationFormat>
  <Paragraphs>30</Paragraphs>
  <Slides>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Century Gothic</vt:lpstr>
      <vt:lpstr>Wingdings 3</vt:lpstr>
      <vt:lpstr>Ion</vt:lpstr>
      <vt:lpstr>ScaleBuster Installation Guide</vt:lpstr>
      <vt:lpstr>In your ScaleBusterTM Kit you will find </vt:lpstr>
      <vt:lpstr>Safe grounding for plastic pipe (PEX) *If your plumbing is of copper or steel, it is not necessary to connect the ground of the copper pipe of your ScaleBuster to the pressure switch</vt:lpstr>
      <vt:lpstr>ScaleBusterTM   Installed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de votre DoucEau (ScaleBustertm)</dc:title>
  <dc:creator>Didier Plaat</dc:creator>
  <cp:lastModifiedBy>Didier</cp:lastModifiedBy>
  <cp:revision>49</cp:revision>
  <cp:lastPrinted>2015-01-27T00:03:54Z</cp:lastPrinted>
  <dcterms:created xsi:type="dcterms:W3CDTF">2015-01-13T02:56:47Z</dcterms:created>
  <dcterms:modified xsi:type="dcterms:W3CDTF">2015-01-27T00:04:14Z</dcterms:modified>
</cp:coreProperties>
</file>